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3" r:id="rId5"/>
    <p:sldId id="264" r:id="rId6"/>
    <p:sldId id="265" r:id="rId7"/>
    <p:sldId id="266" r:id="rId8"/>
    <p:sldId id="282" r:id="rId9"/>
    <p:sldId id="283" r:id="rId10"/>
    <p:sldId id="284" r:id="rId11"/>
    <p:sldId id="261" r:id="rId12"/>
    <p:sldId id="281" r:id="rId13"/>
    <p:sldId id="276" r:id="rId14"/>
    <p:sldId id="268" r:id="rId15"/>
    <p:sldId id="269" r:id="rId16"/>
    <p:sldId id="271" r:id="rId17"/>
    <p:sldId id="270" r:id="rId18"/>
    <p:sldId id="277" r:id="rId19"/>
    <p:sldId id="278" r:id="rId20"/>
    <p:sldId id="279" r:id="rId21"/>
    <p:sldId id="275" r:id="rId22"/>
    <p:sldId id="28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7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4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9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7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0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7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4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4C8C-A16D-40ED-B7C8-20CC6A7D0227}" type="datetimeFigureOut">
              <a:rPr lang="ru-RU" smtClean="0"/>
              <a:t>06.06.2024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6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hyperlink" Target="https://uslugi.egov66.ru/forest-api/api/public/services/107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uslugi.egov66.ru/forest-api/api/reques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/next-status?to=980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documents/%7bdocumentId%7dsign/externa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emf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391588"/>
            <a:ext cx="1598971" cy="706792"/>
          </a:xfrm>
          <a:prstGeom prst="rect">
            <a:avLst/>
          </a:prstGeom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14837" y="27916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ведомственной информационной системы "Лесопользование"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14837" y="5327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Выполнил: Каспшицкий Алексей Александрович 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Научный руководитель от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ТюмГУ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Ивашко Александр Григорьевич, д.т.н., профессор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Руководитель от предприятия: Ткаченко Иван Николаевич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Место практики: ООО «Техноком»</a:t>
            </a:r>
          </a:p>
        </p:txBody>
      </p:sp>
    </p:spTree>
    <p:extLst>
      <p:ext uri="{BB962C8B-B14F-4D97-AF65-F5344CB8AC3E}">
        <p14:creationId xmlns:p14="http://schemas.microsoft.com/office/powerpoint/2010/main" val="34375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973518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подписание итогового документа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EA9A8A-653A-4B27-EA4B-5EE36FA9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40" y="627384"/>
            <a:ext cx="4181383" cy="62306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7407FA-8BB0-14C1-786A-1A99D80B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55" y="627384"/>
            <a:ext cx="3973305" cy="61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(успешный) сценарий полного цикла работы с заявлением без межведомственных запросов.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4" y="693749"/>
            <a:ext cx="11714747" cy="61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Общая архитектура системы: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41907" y="136682"/>
            <a:ext cx="9891500" cy="3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Детализированная архитектура системы: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63" y="658141"/>
            <a:ext cx="7791566" cy="619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42449"/>
            <a:ext cx="9843009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информации о выбранной услуге: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https://uslugi.egov66.ru/forest-api/api/public/services/10701</a:t>
            </a:r>
            <a:r>
              <a:rPr lang="ru-RU" sz="1600" dirty="0"/>
              <a:t>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694438"/>
            <a:ext cx="7012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№1.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205938"/>
            <a:ext cx="30200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основания отказа,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 получателей,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полное наименование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перечень поставщиков услуги,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административный регламент,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стоимость и сроки оказания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документы необходимые для получения услуги.</a:t>
            </a:r>
          </a:p>
        </p:txBody>
      </p:sp>
      <p:pic>
        <p:nvPicPr>
          <p:cNvPr id="15" name="Рисунок 14" descr="Изображение выглядит как текст, диаграмма, План, линия&#10;&#10;Автоматически созданное описание"/>
          <p:cNvPicPr/>
          <p:nvPr/>
        </p:nvPicPr>
        <p:blipFill>
          <a:blip r:embed="rId5"/>
          <a:stretch>
            <a:fillRect/>
          </a:stretch>
        </p:blipFill>
        <p:spPr>
          <a:xfrm>
            <a:off x="3159853" y="571143"/>
            <a:ext cx="9028429" cy="62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2485"/>
            <a:ext cx="8009382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черновика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en-US" sz="1600" dirty="0">
                <a:hlinkClick r:id="rId4"/>
              </a:rPr>
              <a:t>https://uslugi.egov66.ru/forest-api/api/requests</a:t>
            </a:r>
            <a:r>
              <a:rPr lang="ru-RU" sz="1600" dirty="0"/>
              <a:t> 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5942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7801" y="2880884"/>
            <a:ext cx="277261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Создать заявление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Установить статус черновик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Пред заполнить информацию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103709"/>
            <a:ext cx="2365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№2.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-37800" y="1820322"/>
            <a:ext cx="299072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момент создания черновика в заявлении заполняются 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следующие поля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заявитель,			исполнитель,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услуга.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25" y="733240"/>
            <a:ext cx="9163456" cy="63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18250" y="-369302"/>
            <a:ext cx="9555489" cy="1142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выбранного заявления: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2400" dirty="0">
                <a:hlinkClick r:id="rId4"/>
              </a:rPr>
              <a:t>https://uslugi.egov66.ru/forest-api/api/requests/2334177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9344" y="1009621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№3. </a:t>
            </a:r>
          </a:p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39623" y="16043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Заявитель,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Представитель,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Земельный участок,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Оказываемая услуга,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права пользования участком,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Приложенные к заявлению документы,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Срок планируемого использования участка.</a:t>
            </a:r>
          </a:p>
        </p:txBody>
      </p:sp>
    </p:spTree>
    <p:extLst>
      <p:ext uri="{BB962C8B-B14F-4D97-AF65-F5344CB8AC3E}">
        <p14:creationId xmlns:p14="http://schemas.microsoft.com/office/powerpoint/2010/main" val="378917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Смена статуса (подача заявления)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</a:t>
            </a:r>
            <a:r>
              <a:rPr lang="en-US" sz="1800" dirty="0">
                <a:hlinkClick r:id="rId4"/>
              </a:rPr>
              <a:t>https://uslugi.egov66.ru/forest-api/api/requests/2334177/next-status?to=9806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884" y="2490625"/>
            <a:ext cx="6398595" cy="1934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заполнения обязательных полей, подписан ли документ заявления.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не забронирован ли запрашиваемый участок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Отправить заявление на регистрацию в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Перевести заявление в статус «На регистрации»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Блокировать возможность редактировать атрибуты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6884" y="1160838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№4. В ответе возвращается такая же структура, что и при чтении заявлении.</a:t>
            </a:r>
          </a:p>
        </p:txBody>
      </p:sp>
    </p:spTree>
    <p:extLst>
      <p:ext uri="{BB962C8B-B14F-4D97-AF65-F5344CB8AC3E}">
        <p14:creationId xmlns:p14="http://schemas.microsoft.com/office/powerpoint/2010/main" val="369872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105"/>
            <a:ext cx="12311118" cy="8371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Отправка документа на подписание: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https://uslugi.egov66.ru/forest-api/api/documents/{documentId}/sign/external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628342"/>
            <a:ext cx="3556096" cy="268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основе типа документа выбирается типа запроса в генератор сообщений.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Выбирается оператор-получатель на стороне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Отправляется сообщение в генератор сообщений в запросе передается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документа, тип шаблона,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оператора,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получателя.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формирования и обработки пакетов рассматриваться не будет.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29780" y="1567820"/>
            <a:ext cx="3615655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параметрах запроса передаётся идентификатор подписываемого документа.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теле запроса передается комментарий к подписываемому документу.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96" y="840296"/>
            <a:ext cx="8949465" cy="5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681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Общее количество реализованных запросов, разбитых по группам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C43920-CFA3-588B-ED13-235E91919DDC}"/>
              </a:ext>
            </a:extLst>
          </p:cNvPr>
          <p:cNvSpPr/>
          <p:nvPr/>
        </p:nvSpPr>
        <p:spPr>
          <a:xfrm>
            <a:off x="72501" y="1353189"/>
            <a:ext cx="513140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Запросы обрабатываемые системой: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Запросов описано в работе:</a:t>
            </a:r>
          </a:p>
          <a:p>
            <a:r>
              <a:rPr lang="ru-RU" dirty="0"/>
              <a:t>Запросы для работы с услугами:</a:t>
            </a:r>
          </a:p>
          <a:p>
            <a:r>
              <a:rPr lang="ru-RU" dirty="0"/>
              <a:t>Запросы для работы с заявлением:</a:t>
            </a:r>
          </a:p>
          <a:p>
            <a:r>
              <a:rPr lang="ru-RU" dirty="0"/>
              <a:t>Запросы для работы с геосервером:</a:t>
            </a:r>
          </a:p>
          <a:p>
            <a:r>
              <a:rPr lang="ru-RU" dirty="0"/>
              <a:t>Запросы для межведомственных запросов:</a:t>
            </a:r>
          </a:p>
          <a:p>
            <a:r>
              <a:rPr lang="ru-RU" dirty="0"/>
              <a:t>Запросы для взаимодействия с СЭД:</a:t>
            </a:r>
          </a:p>
          <a:p>
            <a:r>
              <a:rPr lang="ru-RU" dirty="0"/>
              <a:t>Запросы для генерации электронных документов:</a:t>
            </a:r>
          </a:p>
        </p:txBody>
      </p:sp>
    </p:spTree>
    <p:extLst>
      <p:ext uri="{BB962C8B-B14F-4D97-AF65-F5344CB8AC3E}">
        <p14:creationId xmlns:p14="http://schemas.microsoft.com/office/powerpoint/2010/main" val="33414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84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СЭР РИП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5" y="660857"/>
            <a:ext cx="12074155" cy="55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547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Список таблиц созданных для работы всей системы: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8474"/>
            <a:ext cx="2519117" cy="602130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107" y="757050"/>
            <a:ext cx="1422080" cy="58254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316" y="634484"/>
            <a:ext cx="1820777" cy="61045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62" y="507125"/>
            <a:ext cx="1810818" cy="62490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794" y="542215"/>
            <a:ext cx="1588663" cy="61789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3970" y="542215"/>
            <a:ext cx="1503188" cy="61092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394" y="563925"/>
            <a:ext cx="1603154" cy="61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37222" y="-30868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Таблицы БД для работы с заявлением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7" y="298397"/>
            <a:ext cx="10715193" cy="65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55336" y="5549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Заключение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28383" y="271236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7161" y="960423"/>
            <a:ext cx="10077678" cy="263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был изучен предоставленный бизнес процесс, выделены пользовательские требования, спроектирован процесс предоставления заявления с использованием системы, определены правила обмена сообщениями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фронтендом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спроектирована архитектура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реализовано серверное приложение.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Результатом работы является, внедренная в процесс работы министерства, система, которая позволила сократить время работы над заявлением на 1 рабочий день. Система автоматически проверяет участки на пересечения с другими участками, автоматически отправляет заявление на регистрацию, формирует электронные документы, отправляет их в электронный документооборот для регистрации/подписания.</a:t>
            </a:r>
          </a:p>
        </p:txBody>
      </p:sp>
    </p:spTree>
    <p:extLst>
      <p:ext uri="{BB962C8B-B14F-4D97-AF65-F5344CB8AC3E}">
        <p14:creationId xmlns:p14="http://schemas.microsoft.com/office/powerpoint/2010/main" val="42020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44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Основание разработки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844920"/>
            <a:ext cx="11284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Свердловской области встал вопрос о том, как автоматизировать работу с заявками по регистрации земельных/лесных участков. Департамент закупок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 12.04.2022 выставил на портале «ЕИС ЗАКУПКИ» открытый конкурс.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3" y="1429695"/>
            <a:ext cx="10779853" cy="48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1009027" cy="48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Обобщенная схема комплексного лесопользования из описания объекта закупки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/>
        </p:blipFill>
        <p:spPr bwMode="auto">
          <a:xfrm>
            <a:off x="186609" y="664888"/>
            <a:ext cx="7753800" cy="61931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128492" y="786741"/>
            <a:ext cx="3977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описании объекта закупки требуется: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«Система должна предоставить возможность прохождения цикла процесса комплексного лесопользования».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97825" y="1863959"/>
            <a:ext cx="3168000" cy="5760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28491" y="2164360"/>
            <a:ext cx="3977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рассмотрим процесс оформления права пользования участком.</a:t>
            </a:r>
          </a:p>
        </p:txBody>
      </p:sp>
    </p:spTree>
    <p:extLst>
      <p:ext uri="{BB962C8B-B14F-4D97-AF65-F5344CB8AC3E}">
        <p14:creationId xmlns:p14="http://schemas.microsoft.com/office/powerpoint/2010/main" val="203894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3" y="89560"/>
            <a:ext cx="11191793" cy="442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Административные процедуры при предоставлении участка по мнению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912576"/>
            <a:ext cx="8033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Рассмотрение проектной документации;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Прием и регистрация заявления на предварительное согласование лесного участка;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Принятие решения о предварительном согласовании либо отказ в предварительном согласовании лесного участка;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Прием и регистрация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Рассмотрение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Формирование и направление межведомственных запросов в другие органы (организации);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Направление заявителю копии решения уполномоченного органа о предоставлении лесного участка либо извещения об отказе в предоставлении услуги;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 Подготовка правоустанавливающего документа на лесной участок;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 Подписание правоустанавливающего документа на лесной участок (акт приема-передачи лесного участка в пользование входит в состав правоустанавливающего документа).</a:t>
            </a:r>
          </a:p>
        </p:txBody>
      </p:sp>
    </p:spTree>
    <p:extLst>
      <p:ext uri="{BB962C8B-B14F-4D97-AF65-F5344CB8AC3E}">
        <p14:creationId xmlns:p14="http://schemas.microsoft.com/office/powerpoint/2010/main" val="6235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269004" cy="469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административных процедур к услугам, которые оказывает министерство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7629" y="2336386"/>
            <a:ext cx="5133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об утверждении проектной документации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37629" y="3779224"/>
            <a:ext cx="405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согласовании лесного участка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37629" y="5299784"/>
            <a:ext cx="526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предоставлении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Договор или Акт приёма передачи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4131" y="2336386"/>
            <a:ext cx="429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Проектная документация лесного участка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16506" y="3640725"/>
            <a:ext cx="4812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на предварительное согласование лесного участка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16506" y="5222063"/>
            <a:ext cx="4812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о предоставлении в пределах земель лесного фонда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5297422" y="2399412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5306277" y="3842250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5297422" y="5440448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895124" y="1292286"/>
            <a:ext cx="867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Предоставление услуги начинается с заявления, заканчивается итоговым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5391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и задачи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01123" y="2857912"/>
            <a:ext cx="9891501" cy="257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Задачи: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Изучить документооборот министерства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структуру потоков данных при работе с </a:t>
            </a:r>
            <a:r>
              <a:rPr lang="ru-R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</a:t>
            </a: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частью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классы в нотации UML для предметной области, для интеграций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Разработать логическую модель данных</a:t>
            </a:r>
          </a:p>
          <a:p>
            <a:pPr algn="l"/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01123" y="844161"/>
            <a:ext cx="8853121" cy="9675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работы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сократить время для работы над заявлением (предоставления услуги). На всех этапах работы с заявлением (От формирования заявления</a:t>
            </a:r>
            <a:r>
              <a:rPr lang="ru-RU" sz="1800">
                <a:solidFill>
                  <a:schemeClr val="tx1">
                    <a:lumMod val="75000"/>
                    <a:lumOff val="25000"/>
                  </a:schemeClr>
                </a:solidFill>
              </a:rPr>
              <a:t>, до 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вынесения итогового документа)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Путем формализации документооборота, автоматической проверкой образуемых участков, генерации и заполнения необходимых документов, подписания документов в системе электронного документооборота.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</p:spTree>
    <p:extLst>
      <p:ext uri="{BB962C8B-B14F-4D97-AF65-F5344CB8AC3E}">
        <p14:creationId xmlns:p14="http://schemas.microsoft.com/office/powerpoint/2010/main" val="283804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регистрация заявления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81B5E-EDFF-3256-7773-5F0F0B0E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88" y="696853"/>
            <a:ext cx="4019934" cy="59838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F23E6B-6266-D375-9945-06B63A56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79" y="696853"/>
            <a:ext cx="4411721" cy="59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Проверка пересечений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</p:spTree>
    <p:extLst>
      <p:ext uri="{BB962C8B-B14F-4D97-AF65-F5344CB8AC3E}">
        <p14:creationId xmlns:p14="http://schemas.microsoft.com/office/powerpoint/2010/main" val="2797704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30303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1005</Words>
  <Application>Microsoft Office PowerPoint</Application>
  <PresentationFormat>Широкоэкранный</PresentationFormat>
  <Paragraphs>121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Мищенко Олег Юрьевич</dc:creator>
  <cp:lastModifiedBy>Каспшицкий Алексей</cp:lastModifiedBy>
  <cp:revision>151</cp:revision>
  <dcterms:created xsi:type="dcterms:W3CDTF">2021-01-25T10:59:14Z</dcterms:created>
  <dcterms:modified xsi:type="dcterms:W3CDTF">2024-06-06T14:34:35Z</dcterms:modified>
</cp:coreProperties>
</file>